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8" r:id="rId6"/>
    <p:sldId id="262" r:id="rId7"/>
    <p:sldId id="264" r:id="rId8"/>
    <p:sldId id="263" r:id="rId9"/>
    <p:sldId id="265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772400" cy="1829761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Bookman Old Style" pitchFamily="18" charset="0"/>
              </a:rPr>
              <a:t>Давайте растить, детей здоровыми!</a:t>
            </a:r>
            <a:endParaRPr lang="ru-RU" dirty="0">
              <a:solidFill>
                <a:srgbClr val="00B05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ажев\IMG-b1d956c09c7175cc420002936d1f7e1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394472" cy="45259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Я расту и транспорт тоже,</a:t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Ещё немного подрасту с велосипедом </a:t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</a:t>
            </a:r>
            <a:r>
              <a:rPr lang="ru-RU" sz="2400" dirty="0" err="1" smtClean="0">
                <a:solidFill>
                  <a:srgbClr val="FF0000"/>
                </a:solidFill>
                <a:latin typeface="Arial Black" pitchFamily="34" charset="0"/>
              </a:rPr>
              <a:t>задружу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9" name="Picture 5" descr="D:\Ражев\IMG-f650365576c23baf21e7a084027c1d31-V.jpg"/>
          <p:cNvPicPr>
            <a:picLocks noChangeAspect="1" noChangeArrowheads="1"/>
          </p:cNvPicPr>
          <p:nvPr/>
        </p:nvPicPr>
        <p:blipFill>
          <a:blip r:embed="rId3" cstate="print"/>
          <a:srcRect b="18503"/>
          <a:stretch>
            <a:fillRect/>
          </a:stretch>
        </p:blipFill>
        <p:spPr bwMode="auto">
          <a:xfrm>
            <a:off x="4788024" y="2132856"/>
            <a:ext cx="4108587" cy="4464496"/>
          </a:xfrm>
          <a:prstGeom prst="rect">
            <a:avLst/>
          </a:prstGeom>
          <a:noFill/>
        </p:spPr>
      </p:pic>
      <p:pic>
        <p:nvPicPr>
          <p:cNvPr id="6150" name="Picture 6" descr="D:\Ражев\IMG-428dfbc916fe267d60d7e831b7888b9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2970330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Ражев\IMG-bdd2a7cbe769d09ebde8a61e613bcb6c-V.jpg"/>
          <p:cNvPicPr>
            <a:picLocks noChangeAspect="1" noChangeArrowheads="1"/>
          </p:cNvPicPr>
          <p:nvPr/>
        </p:nvPicPr>
        <p:blipFill>
          <a:blip r:embed="rId2" cstate="print"/>
          <a:srcRect b="13043"/>
          <a:stretch>
            <a:fillRect/>
          </a:stretch>
        </p:blipFill>
        <p:spPr bwMode="auto">
          <a:xfrm>
            <a:off x="5508105" y="1556791"/>
            <a:ext cx="3168352" cy="4897935"/>
          </a:xfrm>
          <a:prstGeom prst="rect">
            <a:avLst/>
          </a:prstGeom>
          <a:noFill/>
        </p:spPr>
      </p:pic>
      <p:pic>
        <p:nvPicPr>
          <p:cNvPr id="7170" name="Picture 2" descr="D:\Ражев\IMG-90651ba383e844846ec37b3127f52a24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467544" y="1556792"/>
            <a:ext cx="3744416" cy="49925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От здорового питания щёчки аж румянятся. 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Надо кушать много каши,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            Пить кефир и простоквашу,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И не забывай про супчик,  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Будешь ты здоров, голубчик!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Гриневич\IMG-d22b77517679b433dffa35bc12cd3f3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394472" cy="45259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  <a:t>Дружно </a:t>
            </a:r>
            <a: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  <a:t>всей семьёй гуляем </a:t>
            </a:r>
            <a:b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Arial Black" pitchFamily="34" charset="0"/>
              </a:rPr>
              <a:t>                       </a:t>
            </a:r>
            <a:r>
              <a:rPr lang="ru-RU" sz="3600" b="1" dirty="0" smtClean="0">
                <a:solidFill>
                  <a:srgbClr val="00B050"/>
                </a:solidFill>
                <a:latin typeface="Arial Black" pitchFamily="34" charset="0"/>
              </a:rPr>
              <a:t>и на море отдыхаем.</a:t>
            </a:r>
            <a:endParaRPr lang="ru-RU" sz="36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43" name="Picture 3" descr="D:\Гриневич\IMG-fd9807a5a199bd0ef5c5278e6c5faa1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16832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:\Гриневич\IMG-fc95aeaed5919d40ba1bf8d7da65e1f5-V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239235" y="1124744"/>
            <a:ext cx="2904765" cy="5149356"/>
          </a:xfrm>
          <a:prstGeom prst="rect">
            <a:avLst/>
          </a:prstGeom>
          <a:noFill/>
        </p:spPr>
      </p:pic>
      <p:pic>
        <p:nvPicPr>
          <p:cNvPr id="9218" name="Picture 2" descr="D:\Гриневич\IMG-07fb6629c6c416b2845e98d689433c74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2915816" y="1988840"/>
            <a:ext cx="3394472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Солнце, воздух и вода наши  </a:t>
            </a:r>
            <a:b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лучшие друзья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219" name="Picture 3" descr="D:\Гриневич\IMG-8092af77bcceff2b09a17af616b45241-V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51520" y="1556792"/>
            <a:ext cx="2952328" cy="3936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:\Гриневич\IMG-3503eadb7899362060edb3df8c6d5df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2755572" cy="3674096"/>
          </a:xfrm>
          <a:prstGeom prst="rect">
            <a:avLst/>
          </a:prstGeom>
          <a:noFill/>
        </p:spPr>
      </p:pic>
      <p:pic>
        <p:nvPicPr>
          <p:cNvPr id="11270" name="Picture 6" descr="D:\Гриневич\IMG-132272e7e57d053aa2c6d4770a65a5e2-V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79512" y="980728"/>
            <a:ext cx="2880320" cy="3840427"/>
          </a:xfrm>
          <a:prstGeom prst="rect">
            <a:avLst/>
          </a:prstGeom>
          <a:noFill/>
        </p:spPr>
      </p:pic>
      <p:pic>
        <p:nvPicPr>
          <p:cNvPr id="11266" name="Picture 2" descr="D:\Гриневич\IMG-0ec1099f5109e3944e9ce5b4b8d117f1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7092280" y="3284984"/>
            <a:ext cx="1821949" cy="32298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  <a:t>В горы вверх мы поднимались и </a:t>
            </a:r>
            <a:b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Arial Black" pitchFamily="34" charset="0"/>
              </a:rPr>
              <a:t>             </a:t>
            </a:r>
            <a: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  <a:t>нисколько не устали</a:t>
            </a:r>
            <a:endParaRPr lang="ru-RU" sz="32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1267" name="Picture 3" descr="D:\Гриневич\IMG-5c05318110686fa442f842b7150e0b90-V.jpg"/>
          <p:cNvPicPr>
            <a:picLocks noChangeAspect="1" noChangeArrowheads="1"/>
          </p:cNvPicPr>
          <p:nvPr/>
        </p:nvPicPr>
        <p:blipFill>
          <a:blip r:embed="rId5" cstate="print"/>
          <a:srcRect t="14286"/>
          <a:stretch>
            <a:fillRect/>
          </a:stretch>
        </p:blipFill>
        <p:spPr bwMode="auto">
          <a:xfrm>
            <a:off x="2267744" y="3356992"/>
            <a:ext cx="2862318" cy="3271221"/>
          </a:xfrm>
          <a:prstGeom prst="rect">
            <a:avLst/>
          </a:prstGeom>
          <a:noFill/>
        </p:spPr>
      </p:pic>
      <p:pic>
        <p:nvPicPr>
          <p:cNvPr id="11271" name="Picture 7" descr="D:\Гриневич\IMG-c85777fa67b9333af9c0f5e6be02a321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764704"/>
            <a:ext cx="1815666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smtClean="0">
                <a:solidFill>
                  <a:srgbClr val="00B050"/>
                </a:solidFill>
                <a:latin typeface="Arial Black" pitchFamily="34" charset="0"/>
              </a:rPr>
              <a:t>Чтобы покорять вершины, </a:t>
            </a:r>
            <a:br>
              <a:rPr lang="ru-RU" sz="26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600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имейте очень много силы</a:t>
            </a:r>
            <a:endParaRPr lang="ru-RU" sz="2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2290" name="Picture 2" descr="D:\Гриневич\IMG-35ec6c731d2c97ec1e3fa19c67e32e83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065668" cy="3661866"/>
          </a:xfrm>
          <a:prstGeom prst="rect">
            <a:avLst/>
          </a:prstGeom>
          <a:noFill/>
        </p:spPr>
      </p:pic>
      <p:pic>
        <p:nvPicPr>
          <p:cNvPr id="12292" name="Picture 4" descr="D:\Гриневич\IMG-7839d4556349bc82ce9fa7f201933fa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564904"/>
            <a:ext cx="2738078" cy="3650771"/>
          </a:xfrm>
          <a:prstGeom prst="rect">
            <a:avLst/>
          </a:prstGeom>
          <a:noFill/>
        </p:spPr>
      </p:pic>
      <p:pic>
        <p:nvPicPr>
          <p:cNvPr id="12293" name="Picture 5" descr="D:\Гриневич\IMG-69749d57be7210313e65a0c9f704b50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700808"/>
            <a:ext cx="2216436" cy="3929138"/>
          </a:xfrm>
          <a:prstGeom prst="rect">
            <a:avLst/>
          </a:prstGeom>
          <a:noFill/>
        </p:spPr>
      </p:pic>
      <p:pic>
        <p:nvPicPr>
          <p:cNvPr id="12291" name="Picture 3" descr="D:\Гриневич\IMG-91f969680b7330689b37583d3c64442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765038"/>
            <a:ext cx="216024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Прыгать буду как дельфин, </a:t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   ведь батут я покорил.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3314" name="Picture 2" descr="D:\Гриневич\IMG-d6fba1e7707f4b87120a931bfeaffd8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12776"/>
            <a:ext cx="4302189" cy="2425359"/>
          </a:xfrm>
          <a:prstGeom prst="rect">
            <a:avLst/>
          </a:prstGeom>
          <a:noFill/>
        </p:spPr>
      </p:pic>
      <p:pic>
        <p:nvPicPr>
          <p:cNvPr id="13315" name="Picture 3" descr="D:\Гриневич\IMG-d955d7d60a18f76b8f760e5ef52ae13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2458413" cy="4370512"/>
          </a:xfrm>
          <a:prstGeom prst="rect">
            <a:avLst/>
          </a:prstGeom>
          <a:noFill/>
        </p:spPr>
      </p:pic>
      <p:pic>
        <p:nvPicPr>
          <p:cNvPr id="13316" name="Picture 4" descr="D:\Гриневич\IMG-b464488697092ee4190e2bc02392e2f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132856"/>
            <a:ext cx="2483514" cy="4415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:\Гриневич\IMG-d47222f344270d922253d1c3f0be8a00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132856"/>
            <a:ext cx="2520280" cy="4467769"/>
          </a:xfrm>
          <a:prstGeom prst="rect">
            <a:avLst/>
          </a:prstGeom>
          <a:noFill/>
        </p:spPr>
      </p:pic>
      <p:pic>
        <p:nvPicPr>
          <p:cNvPr id="14339" name="Picture 3" descr="D:\Гриневич\IMG-df4c03761dbd5502e19bab11c3ef9bb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772816"/>
            <a:ext cx="2664296" cy="4723071"/>
          </a:xfrm>
          <a:prstGeom prst="rect">
            <a:avLst/>
          </a:prstGeom>
          <a:noFill/>
        </p:spPr>
      </p:pic>
      <p:pic>
        <p:nvPicPr>
          <p:cNvPr id="14338" name="Picture 2" descr="D:\Гриневич\IMG-6ad96963a8913266add53bcb8242291c-V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2808312" cy="497837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Плавать скоро научусь, </a:t>
            </a:r>
            <a:b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стать спортсменом я стремлюсь.</a:t>
            </a:r>
            <a:b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В воде организм человек закалит,</a:t>
            </a:r>
            <a:b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Сосуды и сердце своё укрепит.</a:t>
            </a:r>
            <a:b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Он будет и </a:t>
            </a:r>
            <a:r>
              <a:rPr lang="ru-RU" sz="2800" dirty="0" err="1" smtClean="0">
                <a:solidFill>
                  <a:srgbClr val="92D050"/>
                </a:solidFill>
                <a:latin typeface="Arial Black" pitchFamily="34" charset="0"/>
              </a:rPr>
              <a:t>и</a:t>
            </a: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 сильным, и стройным всегда</a:t>
            </a:r>
            <a:b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92D050"/>
                </a:solidFill>
                <a:latin typeface="Arial Black" pitchFamily="34" charset="0"/>
              </a:rPr>
              <a:t>И в этом поможет вам только вода.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Быть здоровым я хочу, </a:t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				пиццу печь я научусь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5362" name="Picture 2" descr="D:\Гриневич\IMG-47907dbec36885519867d84a9b26425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553107" cy="4525962"/>
          </a:xfrm>
          <a:prstGeom prst="rect">
            <a:avLst/>
          </a:prstGeom>
          <a:noFill/>
        </p:spPr>
      </p:pic>
      <p:pic>
        <p:nvPicPr>
          <p:cNvPr id="15363" name="Picture 3" descr="D:\Гриневич\IMG-c507444006a7fb3c7eb100c119722d7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2232248" cy="3957168"/>
          </a:xfrm>
          <a:prstGeom prst="rect">
            <a:avLst/>
          </a:prstGeom>
          <a:noFill/>
        </p:spPr>
      </p:pic>
      <p:pic>
        <p:nvPicPr>
          <p:cNvPr id="15364" name="Picture 4" descr="D:\Гриневич\IMG-dae73129db89dd66584f5c2f633e639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340768"/>
            <a:ext cx="2520280" cy="4467769"/>
          </a:xfrm>
          <a:prstGeom prst="rect">
            <a:avLst/>
          </a:prstGeom>
          <a:noFill/>
        </p:spPr>
      </p:pic>
      <p:pic>
        <p:nvPicPr>
          <p:cNvPr id="15365" name="Picture 5" descr="D:\Гриневич\IMG-f8debb676917210fd6ccc396d28c8bd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276872"/>
            <a:ext cx="2392154" cy="4240636"/>
          </a:xfrm>
          <a:prstGeom prst="rect">
            <a:avLst/>
          </a:prstGeom>
          <a:noFill/>
        </p:spPr>
      </p:pic>
      <p:pic>
        <p:nvPicPr>
          <p:cNvPr id="15366" name="Picture 6" descr="D:\Гриневич\IMG-f68c2c31078e72264b3615bfe98a977a-V.jpg"/>
          <p:cNvPicPr>
            <a:picLocks noChangeAspect="1" noChangeArrowheads="1"/>
          </p:cNvPicPr>
          <p:nvPr/>
        </p:nvPicPr>
        <p:blipFill>
          <a:blip r:embed="rId6" cstate="print"/>
          <a:srcRect b="24725"/>
          <a:stretch>
            <a:fillRect/>
          </a:stretch>
        </p:blipFill>
        <p:spPr bwMode="auto">
          <a:xfrm>
            <a:off x="2843808" y="4005064"/>
            <a:ext cx="1944216" cy="2594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Гриневич\IMG-ff9d5c39cc97da8ec9d070f1dda9a8f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3394472" cy="45259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Чтоб успешно развиваться, 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Нужно спортом заниматься.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Нам полезно без сомненья 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Всё, что связано с движеньем.</a:t>
            </a:r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6388" name="Picture 4" descr="D:\Гриневич\IMG-2d698b14801ad475c1a7bf263ef409f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44824"/>
            <a:ext cx="3384376" cy="4512502"/>
          </a:xfrm>
          <a:prstGeom prst="rect">
            <a:avLst/>
          </a:prstGeom>
          <a:noFill/>
        </p:spPr>
      </p:pic>
      <p:pic>
        <p:nvPicPr>
          <p:cNvPr id="16387" name="Picture 3" descr="D:\Гриневич\IMG-8a4515ca679e1d204f60300065bb1f2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76872"/>
            <a:ext cx="3221088" cy="429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риневич\IMG-d47222f344270d922253d1c3f0be8a0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5385"/>
          <a:stretch>
            <a:fillRect/>
          </a:stretch>
        </p:blipFill>
        <p:spPr bwMode="auto">
          <a:xfrm>
            <a:off x="683568" y="1340768"/>
            <a:ext cx="3456384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3200" b="1" i="1" dirty="0" smtClean="0">
                <a:solidFill>
                  <a:srgbClr val="FF0000"/>
                </a:solidFill>
                <a:latin typeface="Arial Black" pitchFamily="34" charset="0"/>
              </a:rPr>
              <a:t>Здоровье ребенка- превыше всего…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Arial Black" pitchFamily="34" charset="0"/>
              </a:rPr>
              <a:t>и наша задача сохранить его.</a:t>
            </a: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endParaRPr lang="ru-RU" sz="3200" dirty="0">
              <a:latin typeface="Arial Black" pitchFamily="34" charset="0"/>
            </a:endParaRPr>
          </a:p>
        </p:txBody>
      </p:sp>
      <p:pic>
        <p:nvPicPr>
          <p:cNvPr id="1027" name="Picture 3" descr="D:\Ражев\IMG-b1d956c09c7175cc420002936d1f7e1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867894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Arial Black" pitchFamily="34" charset="0"/>
              </a:rPr>
              <a:t>Быть ближе к природе, значить быть духовно здоровым человеком.</a:t>
            </a:r>
            <a:endParaRPr lang="ru-RU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7410" name="Picture 2" descr="D:\Гриневич\IMG-2d01f4fd2b46500736774fc609e918de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106234" cy="2808312"/>
          </a:xfrm>
          <a:prstGeom prst="rect">
            <a:avLst/>
          </a:prstGeom>
          <a:noFill/>
        </p:spPr>
      </p:pic>
      <p:pic>
        <p:nvPicPr>
          <p:cNvPr id="17411" name="Picture 3" descr="D:\Гриневич\IMG-5dc8f2b6b71440d5ad53f204fab3d38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492896"/>
            <a:ext cx="3096344" cy="4128459"/>
          </a:xfrm>
          <a:prstGeom prst="rect">
            <a:avLst/>
          </a:prstGeom>
          <a:noFill/>
        </p:spPr>
      </p:pic>
      <p:pic>
        <p:nvPicPr>
          <p:cNvPr id="17412" name="Picture 4" descr="D:\Гриневич\IMG-ab5233d51b6c278354b1ce6df02fdbb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3051"/>
            <a:ext cx="2520280" cy="3360373"/>
          </a:xfrm>
          <a:prstGeom prst="rect">
            <a:avLst/>
          </a:prstGeom>
          <a:noFill/>
        </p:spPr>
      </p:pic>
      <p:pic>
        <p:nvPicPr>
          <p:cNvPr id="17413" name="Picture 5" descr="D:\Гриневич\IMG-cd6664b6f23d3d2747ab32d25cdd2f07-V.jpg"/>
          <p:cNvPicPr>
            <a:picLocks noChangeAspect="1" noChangeArrowheads="1"/>
          </p:cNvPicPr>
          <p:nvPr/>
        </p:nvPicPr>
        <p:blipFill>
          <a:blip r:embed="rId5" cstate="print"/>
          <a:srcRect t="24819"/>
          <a:stretch>
            <a:fillRect/>
          </a:stretch>
        </p:blipFill>
        <p:spPr bwMode="auto">
          <a:xfrm>
            <a:off x="6515520" y="4293096"/>
            <a:ext cx="2376959" cy="2382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Гриневич\IMG-75afd87c789d1068324192babe77393a-V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2411760" y="3429000"/>
            <a:ext cx="2376264" cy="3168352"/>
          </a:xfrm>
          <a:prstGeom prst="rect">
            <a:avLst/>
          </a:prstGeom>
          <a:noFill/>
        </p:spPr>
      </p:pic>
      <p:pic>
        <p:nvPicPr>
          <p:cNvPr id="18439" name="Picture 7" descr="D:\Гриневич\IMG-e3c657db201bcc8fe8acf637e74e15d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1512168" cy="2680662"/>
          </a:xfrm>
          <a:prstGeom prst="rect">
            <a:avLst/>
          </a:prstGeom>
          <a:noFill/>
        </p:spPr>
      </p:pic>
      <p:pic>
        <p:nvPicPr>
          <p:cNvPr id="18438" name="Picture 6" descr="D:\Гриневич\IMG-d7288c137c562f7410eeaa0434ddb774-V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b="23226"/>
          <a:stretch>
            <a:fillRect/>
          </a:stretch>
        </p:blipFill>
        <p:spPr bwMode="auto">
          <a:xfrm>
            <a:off x="6732240" y="548679"/>
            <a:ext cx="2120739" cy="288629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Чтобы выглядеть здоровым, нужно очень 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                    постараться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Заниматься чаще спортом, </a:t>
            </a:r>
            <a:b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спать и правильно питаться</a:t>
            </a:r>
            <a:r>
              <a:rPr lang="ru-RU" sz="1800" dirty="0" smtClean="0">
                <a:solidFill>
                  <a:srgbClr val="00B050"/>
                </a:solidFill>
                <a:latin typeface="Arial Black" pitchFamily="34" charset="0"/>
              </a:rPr>
              <a:t>.</a:t>
            </a:r>
            <a:endParaRPr lang="ru-RU" sz="1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8434" name="Picture 2" descr="D:\Гриневич\IMG-36d147ce3cc204a1b65d00607b44ffc7-V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1670628"/>
            <a:ext cx="2448272" cy="4340118"/>
          </a:xfrm>
          <a:prstGeom prst="rect">
            <a:avLst/>
          </a:prstGeom>
          <a:noFill/>
        </p:spPr>
      </p:pic>
      <p:pic>
        <p:nvPicPr>
          <p:cNvPr id="18437" name="Picture 5" descr="D:\Гриневич\IMG-c931458a4dc00693575c82f1233b9981-V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6372200" y="3212976"/>
            <a:ext cx="2508108" cy="3344144"/>
          </a:xfrm>
          <a:prstGeom prst="rect">
            <a:avLst/>
          </a:prstGeom>
          <a:noFill/>
        </p:spPr>
      </p:pic>
      <p:pic>
        <p:nvPicPr>
          <p:cNvPr id="18436" name="Picture 4" descr="D:\Гриневич\IMG-0878392e01603f3a59c11f432db1db0c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484784"/>
            <a:ext cx="2232248" cy="3957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Гриневич\IMG-05a06cc45e6ed4c4259bfd38c110023d-V.jpg"/>
          <p:cNvPicPr>
            <a:picLocks noChangeAspect="1" noChangeArrowheads="1"/>
          </p:cNvPicPr>
          <p:nvPr/>
        </p:nvPicPr>
        <p:blipFill>
          <a:blip r:embed="rId2" cstate="print"/>
          <a:srcRect t="9484" b="8957"/>
          <a:stretch>
            <a:fillRect/>
          </a:stretch>
        </p:blipFill>
        <p:spPr bwMode="auto">
          <a:xfrm>
            <a:off x="5508104" y="476672"/>
            <a:ext cx="3384376" cy="598061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  <a:latin typeface="Arial Black" pitchFamily="34" charset="0"/>
              </a:rPr>
              <a:t>Быть здоровым научусь, </a:t>
            </a:r>
            <a:br>
              <a:rPr lang="ru-RU" dirty="0" smtClean="0">
                <a:solidFill>
                  <a:srgbClr val="92D05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92D050"/>
                </a:solidFill>
                <a:latin typeface="Arial Black" pitchFamily="34" charset="0"/>
              </a:rPr>
              <a:t>потому что я тружусь.</a:t>
            </a:r>
            <a:endParaRPr lang="ru-RU" dirty="0">
              <a:solidFill>
                <a:srgbClr val="92D050"/>
              </a:solidFill>
              <a:latin typeface="Arial Black" pitchFamily="34" charset="0"/>
            </a:endParaRPr>
          </a:p>
        </p:txBody>
      </p:sp>
      <p:pic>
        <p:nvPicPr>
          <p:cNvPr id="19458" name="Picture 2" descr="D:\Гриневич\IMG-237b996bea2ad1abfd89ca0b84472acc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2880320" cy="5106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4401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‪ 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Соблюдайте режим дня!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Обращайте больше внимания на питание!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Больше двигайтесь!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Спите в прохладной комнате!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Не гасите в себе гнев, дайте вырваться ему наружу!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Постоянно занимайтесь интеллектуальной деятельностью!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Гоните прочь уныние и хандру!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Адекватно реагируйте на все проявления своего организма! </a:t>
            </a:r>
          </a:p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Старайтесь получать как можно больше положительных эмоций!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Желайте себе и окружающим только добра!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Существует десять золотых правил </a:t>
            </a:r>
            <a:r>
              <a:rPr lang="ru-RU" dirty="0" err="1" smtClean="0">
                <a:solidFill>
                  <a:srgbClr val="00B050"/>
                </a:solidFill>
                <a:latin typeface="Arial Black" pitchFamily="34" charset="0"/>
              </a:rPr>
              <a:t>здоровьесбережения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: 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       Спасибо за     </a:t>
            </a:r>
            <a:b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5400" dirty="0" smtClean="0">
                <a:solidFill>
                  <a:srgbClr val="00B050"/>
                </a:solidFill>
                <a:latin typeface="Arial Black" pitchFamily="34" charset="0"/>
              </a:rPr>
              <a:t>        внимание!!!</a:t>
            </a:r>
            <a:endParaRPr lang="ru-RU" sz="54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   «</a:t>
            </a:r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Здоровье –неоценимое счастье в жизни   </a:t>
            </a:r>
          </a:p>
          <a:p>
            <a:pPr fontAlgn="base"/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           каждого человека и человеческого   </a:t>
            </a:r>
          </a:p>
          <a:p>
            <a:pPr fontAlgn="base"/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   общества. Слово «здоровье», как и слова   </a:t>
            </a:r>
          </a:p>
          <a:p>
            <a:pPr fontAlgn="base"/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          «красота», «любовь», «радость», </a:t>
            </a:r>
          </a:p>
          <a:p>
            <a:pPr fontAlgn="base"/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  принадлежат к тем немногим понятиям,  </a:t>
            </a:r>
          </a:p>
          <a:p>
            <a:pPr fontAlgn="base"/>
            <a:r>
              <a:rPr lang="ru-RU" sz="2600" b="1" i="1" dirty="0" smtClean="0">
                <a:solidFill>
                  <a:srgbClr val="FF0000"/>
                </a:solidFill>
                <a:latin typeface="Arial Black" pitchFamily="34" charset="0"/>
              </a:rPr>
              <a:t>            значение которых знают все.»</a:t>
            </a:r>
          </a:p>
          <a:p>
            <a:pPr fontAlgn="base"/>
            <a:r>
              <a:rPr lang="ru-RU" sz="2600" i="1" dirty="0" smtClean="0">
                <a:latin typeface="Arial Black" pitchFamily="34" charset="0"/>
              </a:rPr>
              <a:t>	</a:t>
            </a:r>
            <a:r>
              <a:rPr lang="ru-RU" sz="2600" b="1" dirty="0" smtClean="0">
                <a:latin typeface="Arial Black" pitchFamily="34" charset="0"/>
              </a:rPr>
              <a:t>Согласно определению Всемирной   </a:t>
            </a:r>
          </a:p>
          <a:p>
            <a:pPr fontAlgn="base"/>
            <a:r>
              <a:rPr lang="ru-RU" sz="2600" b="1" dirty="0" smtClean="0">
                <a:latin typeface="Arial Black" pitchFamily="34" charset="0"/>
              </a:rPr>
              <a:t>               организации здравоохранения</a:t>
            </a:r>
          </a:p>
          <a:p>
            <a:pPr fontAlgn="base"/>
            <a:r>
              <a:rPr lang="ru-RU" sz="2600" b="1" dirty="0" smtClean="0">
                <a:latin typeface="Arial Black" pitchFamily="34" charset="0"/>
              </a:rPr>
              <a:t>          «Здоровье – это состояние полного   </a:t>
            </a:r>
          </a:p>
          <a:p>
            <a:pPr fontAlgn="base"/>
            <a:r>
              <a:rPr lang="ru-RU" sz="2600" b="1" dirty="0" smtClean="0">
                <a:latin typeface="Arial Black" pitchFamily="34" charset="0"/>
              </a:rPr>
              <a:t>   физического, умственного, психического и </a:t>
            </a:r>
          </a:p>
          <a:p>
            <a:pPr fontAlgn="base"/>
            <a:r>
              <a:rPr lang="ru-RU" sz="2600" b="1" dirty="0" smtClean="0">
                <a:latin typeface="Arial Black" pitchFamily="34" charset="0"/>
              </a:rPr>
              <a:t>      социального благополучия, а не только  </a:t>
            </a:r>
          </a:p>
          <a:p>
            <a:pPr fontAlgn="base"/>
            <a:r>
              <a:rPr lang="ru-RU" sz="2600" b="1" dirty="0" smtClean="0">
                <a:latin typeface="Arial Black" pitchFamily="34" charset="0"/>
              </a:rPr>
              <a:t>           отсутствие физических дефектов».</a:t>
            </a:r>
            <a:endParaRPr lang="ru-RU" sz="2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Цель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здоровьесберегающих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технологий </a:t>
            </a:r>
          </a:p>
          <a:p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 Обеспечение высокого уровня реального здоровья воспитанника детского сада и воспитание </a:t>
            </a:r>
            <a:r>
              <a:rPr lang="ru-RU" b="1" dirty="0" err="1" smtClean="0">
                <a:latin typeface="Arial Black" pitchFamily="34" charset="0"/>
              </a:rPr>
              <a:t>валеологической</a:t>
            </a:r>
            <a:r>
              <a:rPr lang="ru-RU" b="1" dirty="0" smtClean="0">
                <a:latin typeface="Arial Black" pitchFamily="34" charset="0"/>
              </a:rPr>
              <a:t> культуры как совокупности осознанного отношения ребенка к здоровью и жизни человека, знаний о здоровье и умений оберегать, поддерживать и сохранять его, </a:t>
            </a:r>
            <a:r>
              <a:rPr lang="ru-RU" b="1" dirty="0" err="1" smtClean="0">
                <a:latin typeface="Arial Black" pitchFamily="34" charset="0"/>
              </a:rPr>
              <a:t>валелогической</a:t>
            </a:r>
            <a:r>
              <a:rPr lang="ru-RU" b="1" dirty="0" smtClean="0">
                <a:latin typeface="Arial Black" pitchFamily="34" charset="0"/>
              </a:rPr>
              <a:t> компетентности, позволяющей дошкольнику самостоятельно и эффективно решать задачи здорового образа жизни и безопасного поведения, задачи, связанные с оказанием элементарной медицинской, психологической самопомощи и помощи. </a:t>
            </a:r>
          </a:p>
          <a:p>
            <a:endParaRPr lang="ru-RU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 Эффективность позитивного воздействия на здоровье детей различных оздоровительных мероприятий, составляющих </a:t>
            </a:r>
            <a:r>
              <a:rPr lang="ru-RU" b="1" dirty="0" err="1" smtClean="0">
                <a:latin typeface="Arial Black" pitchFamily="34" charset="0"/>
              </a:rPr>
              <a:t>здоровьесберегающую</a:t>
            </a:r>
            <a:r>
              <a:rPr lang="ru-RU" b="1" dirty="0" smtClean="0">
                <a:latin typeface="Arial Black" pitchFamily="34" charset="0"/>
              </a:rPr>
              <a:t> технологию, определяется не столько качеством каждого из этих приемов и методов, сколько их грамотной “</a:t>
            </a:r>
            <a:r>
              <a:rPr lang="ru-RU" b="1" dirty="0" err="1" smtClean="0">
                <a:latin typeface="Arial Black" pitchFamily="34" charset="0"/>
              </a:rPr>
              <a:t>встроенностью</a:t>
            </a:r>
            <a:r>
              <a:rPr lang="ru-RU" b="1" dirty="0" smtClean="0">
                <a:latin typeface="Arial Black" pitchFamily="34" charset="0"/>
              </a:rPr>
              <a:t>” в общую систему, направленную на благо здоровья детей и педагогов и отвечающую единству целей и задач. При этом семья является активным участником воспитательно-образовательного процесса в ДОУ.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Ражев\IMG-62dd53f84428cbcdc4db5024c6d350e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68960"/>
            <a:ext cx="2681028" cy="3574704"/>
          </a:xfrm>
          <a:prstGeom prst="rect">
            <a:avLst/>
          </a:prstGeom>
          <a:noFill/>
        </p:spPr>
      </p:pic>
      <p:pic>
        <p:nvPicPr>
          <p:cNvPr id="8194" name="Picture 2" descr="D:\Ражев\IMG-f68d2e957b77aea5fe5e7cd215567deb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268761"/>
            <a:ext cx="3442882" cy="3672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Вся 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семья вместе и душа на месте.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195" name="Picture 3" descr="D:\Ражев\IMG-80f913826d3fe46671b977142c7782d8-V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5364088" y="1196752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жев\IMG-2a445b816894cde63702c6eb0151c8c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18402" cy="48245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Вода-это сила, Вода-это слабость, Вода-это жизнь для всех нас.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Ражев\IMG-2a1787df92a7233a110cfce67aa27c3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2232248" cy="4846127"/>
          </a:xfrm>
          <a:prstGeom prst="rect">
            <a:avLst/>
          </a:prstGeom>
          <a:noFill/>
        </p:spPr>
      </p:pic>
      <p:pic>
        <p:nvPicPr>
          <p:cNvPr id="2052" name="Picture 4" descr="D:\Ражев\IMG-94f2514c933b98cb4fedb1ecd18deea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556792"/>
            <a:ext cx="2232248" cy="4846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жев\IMG-077a31f267e65c3bbb15e32c90b5a9b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448272" cy="32643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На прогулку мы вдвоём вместе с братом </a:t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пойдём!</a:t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9" name="Picture 3" descr="D:\Ражев\IMG-5314c48ed2b130c95a26738604ce325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3221088" cy="4294784"/>
          </a:xfrm>
          <a:prstGeom prst="rect">
            <a:avLst/>
          </a:prstGeom>
          <a:noFill/>
        </p:spPr>
      </p:pic>
      <p:pic>
        <p:nvPicPr>
          <p:cNvPr id="4101" name="Picture 5" descr="D:\Ражев\IMG-c6036b74e6131e22afb3b93ec071413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08720"/>
            <a:ext cx="2592288" cy="2592288"/>
          </a:xfrm>
          <a:prstGeom prst="rect">
            <a:avLst/>
          </a:prstGeom>
          <a:noFill/>
        </p:spPr>
      </p:pic>
      <p:pic>
        <p:nvPicPr>
          <p:cNvPr id="4102" name="Picture 6" descr="D:\Ражев\IMG-c1e8966da42b6cd8282a74ecab8987d2-V.jpg"/>
          <p:cNvPicPr>
            <a:picLocks noChangeAspect="1" noChangeArrowheads="1"/>
          </p:cNvPicPr>
          <p:nvPr/>
        </p:nvPicPr>
        <p:blipFill>
          <a:blip r:embed="rId5" cstate="print"/>
          <a:srcRect b="11719"/>
          <a:stretch>
            <a:fillRect/>
          </a:stretch>
        </p:blipFill>
        <p:spPr bwMode="auto">
          <a:xfrm>
            <a:off x="6156176" y="3619522"/>
            <a:ext cx="2448272" cy="2881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жев\IMG-7d440ac7699f6e381c32bde45af3f04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322258" cy="30963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        Морозный воздух щиплет руки. </a:t>
            </a:r>
            <a:b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                   Залезает в рукава, </a:t>
            </a:r>
            <a:b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           Но спешить домой не стоит. </a:t>
            </a:r>
            <a:b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</a:rPr>
              <a:t>           Ведь кругом прекрасно так. </a:t>
            </a:r>
            <a:endParaRPr lang="ru-RU" sz="2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5" name="Picture 3" descr="D:\Ражев\IMG-ae160b2f6a57ae7af6a186bd98ce996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28800"/>
            <a:ext cx="3168352" cy="3168352"/>
          </a:xfrm>
          <a:prstGeom prst="rect">
            <a:avLst/>
          </a:prstGeom>
          <a:noFill/>
        </p:spPr>
      </p:pic>
      <p:pic>
        <p:nvPicPr>
          <p:cNvPr id="3076" name="Picture 4" descr="D:\Ражев\IMG-08cd1ce2873461b5a69efec82b2db8a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420888"/>
            <a:ext cx="3312368" cy="4140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Ражев\IMG-a07b94b95af3fc578c270a5dbb12eb8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24133" y="1628800"/>
            <a:ext cx="3618403" cy="48245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     С братом долго мы гуляли и немножечко  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устали,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  Мы немного отдохнём и опять гулять пойдём!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3" name="Picture 3" descr="D:\Ражев\IMG-a6a0c181d0873440ededbabc1ae9e1e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243</TotalTime>
  <Words>358</Words>
  <Application>Microsoft Office PowerPoint</Application>
  <PresentationFormat>Экран (4:3)</PresentationFormat>
  <Paragraphs>49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Bookman Old Style</vt:lpstr>
      <vt:lpstr>Lucida Sans Unicode</vt:lpstr>
      <vt:lpstr>Verdana</vt:lpstr>
      <vt:lpstr>Wingdings 2</vt:lpstr>
      <vt:lpstr>Wingdings 3</vt:lpstr>
      <vt:lpstr>Открытая</vt:lpstr>
      <vt:lpstr>Давайте растить, детей здоровыми!</vt:lpstr>
      <vt:lpstr>Здоровье ребенка- превыше всего… и наша задача сохранить его. </vt:lpstr>
      <vt:lpstr>Презентация PowerPoint</vt:lpstr>
      <vt:lpstr>Презентация PowerPoint</vt:lpstr>
      <vt:lpstr>Вся семья вместе и душа на месте.</vt:lpstr>
      <vt:lpstr> Вода-это сила, Вода-это слабость, Вода-это жизнь для всех нас.  </vt:lpstr>
      <vt:lpstr>На прогулку мы вдвоём вместе с братом                              пойдём! </vt:lpstr>
      <vt:lpstr>        Морозный воздух щиплет руки.                     Залезает в рукава,             Но спешить домой не стоит.             Ведь кругом прекрасно так. </vt:lpstr>
      <vt:lpstr>      С братом долго мы гуляли и немножечко                                                                        устали,    Мы немного отдохнём и опять гулять пойдём!</vt:lpstr>
      <vt:lpstr>Я расту и транспорт тоже, Ещё немного подрасту с велосипедом                                                              задружу.</vt:lpstr>
      <vt:lpstr>От здорового питания щёчки аж румянятся.                 Надо кушать много каши,               Пить кефир и простоквашу,                 И не забывай про супчик,                  Будешь ты здоров, голубчик!</vt:lpstr>
      <vt:lpstr>Дружно всей семьёй гуляем                         и на море отдыхаем.</vt:lpstr>
      <vt:lpstr>Солнце, воздух и вода наши                лучшие друзья</vt:lpstr>
      <vt:lpstr>В горы вверх мы поднимались и               нисколько не устали</vt:lpstr>
      <vt:lpstr>Чтобы покорять вершины,                              имейте очень много силы</vt:lpstr>
      <vt:lpstr>Прыгать буду как дельфин,                                 ведь батут я покорил.</vt:lpstr>
      <vt:lpstr>Плавать скоро научусь,  стать спортсменом я стремлюсь. В воде организм человек закалит, Сосуды и сердце своё укрепит. Он будет и и сильным, и стройным всегда И в этом поможет вам только вода. </vt:lpstr>
      <vt:lpstr>Быть здоровым я хочу,      пиццу печь я научусь</vt:lpstr>
      <vt:lpstr>             Чтоб успешно развиваться,               Нужно спортом заниматься.              Нам полезно без сомненья               Всё, что связано с движеньем.</vt:lpstr>
      <vt:lpstr>Быть ближе к природе, значить быть духовно здоровым человеком.</vt:lpstr>
      <vt:lpstr>Чтобы выглядеть здоровым, нужно очень                                                  постараться Заниматься чаще спортом,  спать и правильно питаться.</vt:lpstr>
      <vt:lpstr>Быть здоровым научусь,  потому что я тружусь.</vt:lpstr>
      <vt:lpstr>Существует десять золотых правил здоровьесбережения: </vt:lpstr>
      <vt:lpstr>       Спасибо за             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</dc:title>
  <dc:creator>Admin</dc:creator>
  <cp:lastModifiedBy>User</cp:lastModifiedBy>
  <cp:revision>28</cp:revision>
  <dcterms:created xsi:type="dcterms:W3CDTF">2022-01-16T11:43:00Z</dcterms:created>
  <dcterms:modified xsi:type="dcterms:W3CDTF">2022-01-17T07:22:51Z</dcterms:modified>
</cp:coreProperties>
</file>